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88" r:id="rId1"/>
  </p:sldMasterIdLst>
  <p:handoutMasterIdLst>
    <p:handoutMasterId r:id="rId28"/>
  </p:handoutMasterIdLst>
  <p:sldIdLst>
    <p:sldId id="256" r:id="rId2"/>
    <p:sldId id="281" r:id="rId3"/>
    <p:sldId id="282" r:id="rId4"/>
    <p:sldId id="283" r:id="rId5"/>
    <p:sldId id="274" r:id="rId6"/>
    <p:sldId id="273" r:id="rId7"/>
    <p:sldId id="275" r:id="rId8"/>
    <p:sldId id="263" r:id="rId9"/>
    <p:sldId id="278" r:id="rId10"/>
    <p:sldId id="262" r:id="rId11"/>
    <p:sldId id="264" r:id="rId12"/>
    <p:sldId id="277" r:id="rId13"/>
    <p:sldId id="265" r:id="rId14"/>
    <p:sldId id="266" r:id="rId15"/>
    <p:sldId id="267" r:id="rId16"/>
    <p:sldId id="279" r:id="rId17"/>
    <p:sldId id="260" r:id="rId18"/>
    <p:sldId id="268" r:id="rId19"/>
    <p:sldId id="269" r:id="rId20"/>
    <p:sldId id="258" r:id="rId21"/>
    <p:sldId id="257" r:id="rId22"/>
    <p:sldId id="280" r:id="rId23"/>
    <p:sldId id="270" r:id="rId24"/>
    <p:sldId id="272" r:id="rId25"/>
    <p:sldId id="271" r:id="rId26"/>
    <p:sldId id="276" r:id="rId27"/>
  </p:sldIdLst>
  <p:sldSz cx="9144000" cy="6858000" type="screen4x3"/>
  <p:notesSz cx="6781800" cy="9926638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32" autoAdjust="0"/>
    <p:restoredTop sz="94660"/>
  </p:normalViewPr>
  <p:slideViewPr>
    <p:cSldViewPr>
      <p:cViewPr varScale="1">
        <p:scale>
          <a:sx n="106" d="100"/>
          <a:sy n="106" d="100"/>
        </p:scale>
        <p:origin x="-11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4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41750" y="0"/>
            <a:ext cx="29384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CB4CE0-0E11-41CF-A1A9-996E11F48C0E}" type="datetimeFigureOut">
              <a:rPr lang="sk-SK" smtClean="0"/>
              <a:pPr/>
              <a:t>12. 4. 2017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384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41750" y="9428163"/>
            <a:ext cx="29384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CE53D-EE57-4395-B495-95628F72036B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28" name="Zástupný symbol dátumu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B0409DD-E909-41EE-89C8-4CDC33E7797B}" type="datetimeFigureOut">
              <a:rPr lang="sk-SK" smtClean="0"/>
              <a:pPr/>
              <a:t>12. 4. 2017</a:t>
            </a:fld>
            <a:endParaRPr lang="sk-SK"/>
          </a:p>
        </p:txBody>
      </p:sp>
      <p:sp>
        <p:nvSpPr>
          <p:cNvPr id="17" name="Zástupný symbol päty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sk-SK"/>
          </a:p>
        </p:txBody>
      </p:sp>
      <p:sp>
        <p:nvSpPr>
          <p:cNvPr id="10" name="Obdĺžni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ĺžni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ĺžni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ĺžni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ovná spojnic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ovná spojnic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Rovná spojnic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Rovná spojnic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Rovná spojnic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Rovná spojnic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ĺžni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čísla snímky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C0FD55C-E8E0-48AD-A632-E0D692F6380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8" name="Zástupný symbol obsah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B0409DD-E909-41EE-89C8-4CDC33E7797B}" type="datetimeFigureOut">
              <a:rPr lang="sk-SK" smtClean="0"/>
              <a:pPr/>
              <a:t>12. 4. 2017</a:t>
            </a:fld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C0FD55C-E8E0-48AD-A632-E0D692F6380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0" name="Zástupný symbol päty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B0409DD-E909-41EE-89C8-4CDC33E7797B}" type="datetimeFigureOut">
              <a:rPr lang="sk-SK" smtClean="0"/>
              <a:pPr/>
              <a:t>12. 4. 2017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sk-SK"/>
          </a:p>
        </p:txBody>
      </p:sp>
      <p:sp>
        <p:nvSpPr>
          <p:cNvPr id="9" name="Obdĺžni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ĺžni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ĺžni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ĺžni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ovná spojnic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ovná spojnic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Rovná spojnic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Rovná spojnic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Rovná spojnic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ĺžni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Rovná spojnic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C0FD55C-E8E0-48AD-A632-E0D692F6380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409DD-E909-41EE-89C8-4CDC33E7797B}" type="datetimeFigureOut">
              <a:rPr lang="sk-SK" smtClean="0"/>
              <a:pPr/>
              <a:t>12. 4. 2017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FD55C-E8E0-48AD-A632-E0D692F6380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9" name="Zástupný symbol obsah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1" name="Zástupný symbol obsah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409DD-E909-41EE-89C8-4CDC33E7797B}" type="datetimeFigureOut">
              <a:rPr lang="sk-SK" smtClean="0"/>
              <a:pPr/>
              <a:t>12. 4. 2017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FD55C-E8E0-48AD-A632-E0D692F6380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1" name="Zástupný symbol obsah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3" name="Zástupný symbol obsah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2" name="Zástupný symbol textu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14" name="Zástupný symbol textu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6" name="Zástupný symbol dátumu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B0409DD-E909-41EE-89C8-4CDC33E7797B}" type="datetimeFigureOut">
              <a:rPr lang="sk-SK" smtClean="0"/>
              <a:pPr/>
              <a:t>12. 4. 2017</a:t>
            </a:fld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C0FD55C-E8E0-48AD-A632-E0D692F6380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409DD-E909-41EE-89C8-4CDC33E7797B}" type="datetimeFigureOut">
              <a:rPr lang="sk-SK" smtClean="0"/>
              <a:pPr/>
              <a:t>12. 4. 2017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FD55C-E8E0-48AD-A632-E0D692F6380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vná spojnic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8" name="Rovná spojnic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ovná spojnic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Rovná spojnic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ĺžni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ovná spojnic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obsah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21" name="Zástupný symbol dátumu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B0409DD-E909-41EE-89C8-4CDC33E7797B}" type="datetimeFigureOut">
              <a:rPr lang="sk-SK" smtClean="0"/>
              <a:pPr/>
              <a:t>12. 4. 2017</a:t>
            </a:fld>
            <a:endParaRPr lang="sk-SK"/>
          </a:p>
        </p:txBody>
      </p:sp>
      <p:sp>
        <p:nvSpPr>
          <p:cNvPr id="22" name="Zástupný symbol čísla snímky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C0FD55C-E8E0-48AD-A632-E0D692F6380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3" name="Zástupný symbol päty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vná spojnic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10" name="Rovná spojnic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ĺžni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ovná spojnic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Rovná spojnic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Rovná spojnic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dátumu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B0409DD-E909-41EE-89C8-4CDC33E7797B}" type="datetimeFigureOut">
              <a:rPr lang="sk-SK" smtClean="0"/>
              <a:pPr/>
              <a:t>12. 4. 2017</a:t>
            </a:fld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C0FD55C-E8E0-48AD-A632-E0D692F6380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1" name="Zástupný symbol päty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409DD-E909-41EE-89C8-4CDC33E7797B}" type="datetimeFigureOut">
              <a:rPr lang="sk-SK" smtClean="0"/>
              <a:pPr/>
              <a:t>12. 4. 2017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FD55C-E8E0-48AD-A632-E0D692F6380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409DD-E909-41EE-89C8-4CDC33E7797B}" type="datetimeFigureOut">
              <a:rPr lang="sk-SK" smtClean="0"/>
              <a:pPr/>
              <a:t>12. 4. 2017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FD55C-E8E0-48AD-A632-E0D692F6380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vná spojnic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nadpisu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3" name="Zástupný symbol textu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4" name="Zástupný symbol dátumu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B0409DD-E909-41EE-89C8-4CDC33E7797B}" type="datetimeFigureOut">
              <a:rPr lang="sk-SK" smtClean="0"/>
              <a:pPr/>
              <a:t>12. 4. 2017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sk-SK"/>
          </a:p>
        </p:txBody>
      </p:sp>
      <p:sp>
        <p:nvSpPr>
          <p:cNvPr id="7" name="Rovná spojnic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ovná spojnic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ĺžni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ovná spojnic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čísla snímky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C0FD55C-E8E0-48AD-A632-E0D692F6380F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89" r:id="rId1"/>
    <p:sldLayoutId id="2147484490" r:id="rId2"/>
    <p:sldLayoutId id="2147484491" r:id="rId3"/>
    <p:sldLayoutId id="2147484492" r:id="rId4"/>
    <p:sldLayoutId id="2147484493" r:id="rId5"/>
    <p:sldLayoutId id="2147484494" r:id="rId6"/>
    <p:sldLayoutId id="2147484495" r:id="rId7"/>
    <p:sldLayoutId id="2147484496" r:id="rId8"/>
    <p:sldLayoutId id="2147484497" r:id="rId9"/>
    <p:sldLayoutId id="2147484498" r:id="rId10"/>
    <p:sldLayoutId id="214748449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google.cz/maps/@48.1448707,17.105074,3a,75y,206.48h,81.45t/data=!3m7!1e1!3m5!1sWN8B-HQ1ovcAAAQvvmoSxQ!2e0!3e2!7i13312!8i6656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tn.cz/" TargetMode="External"/><Relationship Id="rId2" Type="http://schemas.openxmlformats.org/officeDocument/2006/relationships/hyperlink" Target="http://www.skn.sk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trnka.biz/osetrene_filmy/postav-dom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0" y="2564904"/>
            <a:ext cx="6172200" cy="2453658"/>
          </a:xfrm>
        </p:spPr>
        <p:txBody>
          <a:bodyPr>
            <a:normAutofit/>
          </a:bodyPr>
          <a:lstStyle/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Veronika </a:t>
            </a:r>
            <a:r>
              <a:rPr lang="sk-SK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Farbová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sk-SK" b="1" dirty="0" smtClean="0"/>
              <a:t>KOMUNITNÉ AKTIVITY MESTSKEJ KNIŽNICE </a:t>
            </a:r>
            <a:br>
              <a:rPr lang="sk-SK" b="1" dirty="0" smtClean="0"/>
            </a:br>
            <a:r>
              <a:rPr lang="sk-SK" b="1" dirty="0" smtClean="0"/>
              <a:t>V BRATISLAVE</a:t>
            </a:r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prehľad úspešných </a:t>
            </a:r>
            <a:r>
              <a:rPr lang="sk-SK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komunitných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aktivít pre rôzne kategórie používateľov </a:t>
            </a: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(deti, zrakovo postihnutí používatelia, seniori). 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obsahu 3" descr="_MG_711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992188"/>
            <a:ext cx="7315009" cy="4873625"/>
          </a:xfrm>
        </p:spPr>
      </p:pic>
      <p:sp>
        <p:nvSpPr>
          <p:cNvPr id="5" name="BlokTextu 4"/>
          <p:cNvSpPr txBox="1"/>
          <p:nvPr/>
        </p:nvSpPr>
        <p:spPr>
          <a:xfrm>
            <a:off x="755576" y="404664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2700" dirty="0" smtClean="0"/>
              <a:t>MESTSKÁ KNIŽNICA V BRATISLAVE</a:t>
            </a:r>
            <a:endParaRPr lang="sk-SK" sz="27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7467600" cy="508918"/>
          </a:xfrm>
        </p:spPr>
        <p:txBody>
          <a:bodyPr>
            <a:noAutofit/>
          </a:bodyPr>
          <a:lstStyle/>
          <a:p>
            <a:pPr algn="ctr"/>
            <a:r>
              <a:rPr lang="sk-SK" sz="2500" dirty="0" smtClean="0"/>
              <a:t>oddelenie pre nevidiacich a slabozrakých (</a:t>
            </a:r>
            <a:r>
              <a:rPr lang="sk-SK" sz="2500" dirty="0" err="1" smtClean="0"/>
              <a:t>ons</a:t>
            </a:r>
            <a:r>
              <a:rPr lang="sk-SK" sz="2500" dirty="0" smtClean="0"/>
              <a:t>)</a:t>
            </a:r>
            <a:br>
              <a:rPr lang="sk-SK" sz="2500" dirty="0" smtClean="0"/>
            </a:br>
            <a:r>
              <a:rPr lang="sk-SK" sz="1000" dirty="0" smtClean="0">
                <a:hlinkClick r:id="rId2"/>
              </a:rPr>
              <a:t>https://www.google.cz/maps/@48.1448707,17.105074,3a,75y,206.48h,81.45t/data=!</a:t>
            </a:r>
            <a:r>
              <a:rPr lang="sk-SK" sz="1000" dirty="0" smtClean="0">
                <a:hlinkClick r:id="rId2"/>
              </a:rPr>
              <a:t>3m7!1e1!3m5!1sWN8B-HQ1ovcAAAQvvmoSxQ!2e0!3e2!7i13312!8i6656</a:t>
            </a:r>
            <a:r>
              <a:rPr lang="sk-SK" sz="1000" dirty="0" smtClean="0"/>
              <a:t/>
            </a:r>
            <a:br>
              <a:rPr lang="sk-SK" sz="1000" dirty="0" smtClean="0"/>
            </a:br>
            <a:endParaRPr lang="sk-SK" sz="2500" dirty="0"/>
          </a:p>
        </p:txBody>
      </p:sp>
      <p:pic>
        <p:nvPicPr>
          <p:cNvPr id="4" name="Zástupný symbol obsahu 3" descr="_MG_7763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533495" y="992188"/>
            <a:ext cx="7315009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467544" y="476672"/>
            <a:ext cx="7467600" cy="576064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sk-SK" b="1" dirty="0" smtClean="0"/>
              <a:t>	KNIŽNIČNÝ </a:t>
            </a:r>
            <a:r>
              <a:rPr lang="sk-SK" b="1" dirty="0" smtClean="0"/>
              <a:t>FOND </a:t>
            </a:r>
            <a:r>
              <a:rPr lang="sk-SK" b="1" dirty="0" smtClean="0"/>
              <a:t>ONS OBSAHUJE:</a:t>
            </a:r>
          </a:p>
          <a:p>
            <a:pPr>
              <a:buNone/>
            </a:pPr>
            <a:endParaRPr lang="sk-SK" b="1" dirty="0" smtClean="0"/>
          </a:p>
          <a:p>
            <a:r>
              <a:rPr lang="sk-SK" dirty="0" smtClean="0"/>
              <a:t>zvukové knihy na magnetofónových kazetách a CD pre deti, mládež aj dospelých (beletria, rozprávky, cestopisy, literárno-dramatické pásma, humoristické nahrávky, náboženská literatúra, odborná a populárno-náručná literatúra, jazykové kurzy)</a:t>
            </a:r>
          </a:p>
          <a:p>
            <a:r>
              <a:rPr lang="sk-SK" dirty="0" smtClean="0"/>
              <a:t>špeciálny typ CD-ROM – DAISY, cieľom ktorého je preniesť logickú štruktúru tlačeného dokumentu do zvukovej podoby a používateľovi poskytnúť rýchlu orientáciu v nahrávke, zameranie na odbornú literatúru</a:t>
            </a:r>
          </a:p>
          <a:p>
            <a:r>
              <a:rPr lang="sk-SK" dirty="0" smtClean="0"/>
              <a:t>zvukové časopisy</a:t>
            </a:r>
          </a:p>
          <a:p>
            <a:r>
              <a:rPr lang="sk-SK" dirty="0" smtClean="0"/>
              <a:t>časopisy v </a:t>
            </a:r>
            <a:r>
              <a:rPr lang="sk-SK" dirty="0" err="1" smtClean="0"/>
              <a:t>Braillovom</a:t>
            </a:r>
            <a:r>
              <a:rPr lang="sk-SK" dirty="0" smtClean="0"/>
              <a:t> písme</a:t>
            </a:r>
          </a:p>
          <a:p>
            <a:r>
              <a:rPr lang="sk-SK" dirty="0" smtClean="0"/>
              <a:t>časopisy vo zväčšenej </a:t>
            </a:r>
            <a:r>
              <a:rPr lang="sk-SK" dirty="0" err="1" smtClean="0"/>
              <a:t>čiernotlači</a:t>
            </a:r>
            <a:r>
              <a:rPr lang="sk-SK" dirty="0" smtClean="0"/>
              <a:t> pre slabozrakých</a:t>
            </a:r>
          </a:p>
          <a:p>
            <a:r>
              <a:rPr lang="sk-SK" dirty="0" smtClean="0"/>
              <a:t>odborné publikácie, časopisy, bibliografie a tematickú kartotéku o problematike zrakovo znevýhodnených používateľov</a:t>
            </a:r>
          </a:p>
          <a:p>
            <a:r>
              <a:rPr lang="sk-SK" dirty="0" smtClean="0"/>
              <a:t>Fond zvukových dokumentov v súčasnosti tvorí 4 986 zvukových nahrávok (v jazyku slovenskom, českom a maďarskom) z čoho je 446 titulov CD a 4 509 titulov zvukových kníh (čo predstavuje vyše 33 080 magnetofónových kaziet). Slovenskú a maďarskú produkciu ONS získava zo </a:t>
            </a:r>
            <a:r>
              <a:rPr lang="sk-SK" dirty="0" smtClean="0">
                <a:hlinkClick r:id="rId2"/>
              </a:rPr>
              <a:t>Slovenskej knižnice pre nevidiacich Mateja </a:t>
            </a:r>
            <a:r>
              <a:rPr lang="sk-SK" dirty="0" err="1" smtClean="0">
                <a:hlinkClick r:id="rId2"/>
              </a:rPr>
              <a:t>Hrebendu</a:t>
            </a:r>
            <a:r>
              <a:rPr lang="sk-SK" dirty="0" smtClean="0">
                <a:hlinkClick r:id="rId2"/>
              </a:rPr>
              <a:t> v Levoči</a:t>
            </a:r>
            <a:r>
              <a:rPr lang="sk-SK" dirty="0" smtClean="0"/>
              <a:t> na základe medziknižničnej výpožičnej služby. Ďalšie zvukové nahrávky ONS výberovo nakupuje na základe ponuky hovoreného slova na knižnom trhu a </a:t>
            </a:r>
            <a:r>
              <a:rPr lang="sk-SK" dirty="0" err="1" smtClean="0">
                <a:hlinkClick r:id="rId3"/>
              </a:rPr>
              <a:t>Knihovny</a:t>
            </a:r>
            <a:r>
              <a:rPr lang="sk-SK" dirty="0" smtClean="0">
                <a:hlinkClick r:id="rId3"/>
              </a:rPr>
              <a:t> </a:t>
            </a:r>
            <a:r>
              <a:rPr lang="sk-SK" dirty="0" err="1" smtClean="0">
                <a:hlinkClick r:id="rId3"/>
              </a:rPr>
              <a:t>a</a:t>
            </a:r>
            <a:r>
              <a:rPr lang="sk-SK" dirty="0" smtClean="0">
                <a:hlinkClick r:id="rId3"/>
              </a:rPr>
              <a:t> </a:t>
            </a:r>
            <a:r>
              <a:rPr lang="sk-SK" dirty="0" err="1" smtClean="0">
                <a:hlinkClick r:id="rId3"/>
              </a:rPr>
              <a:t>tiskárny</a:t>
            </a:r>
            <a:r>
              <a:rPr lang="sk-SK" dirty="0" smtClean="0">
                <a:hlinkClick r:id="rId3"/>
              </a:rPr>
              <a:t> </a:t>
            </a:r>
            <a:r>
              <a:rPr lang="sk-SK" dirty="0" err="1" smtClean="0">
                <a:hlinkClick r:id="rId3"/>
              </a:rPr>
              <a:t>pro</a:t>
            </a:r>
            <a:r>
              <a:rPr lang="sk-SK" dirty="0" smtClean="0">
                <a:hlinkClick r:id="rId3"/>
              </a:rPr>
              <a:t> nevidomé K. E. </a:t>
            </a:r>
            <a:r>
              <a:rPr lang="sk-SK" dirty="0" err="1" smtClean="0">
                <a:hlinkClick r:id="rId3"/>
              </a:rPr>
              <a:t>Macana</a:t>
            </a:r>
            <a:r>
              <a:rPr lang="sk-SK" dirty="0" smtClean="0">
                <a:hlinkClick r:id="rId3"/>
              </a:rPr>
              <a:t> v Prahe</a:t>
            </a:r>
            <a:r>
              <a:rPr lang="sk-SK" dirty="0" smtClean="0"/>
              <a:t>.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k-SK" b="1" dirty="0" err="1" smtClean="0"/>
              <a:t>Komunitné</a:t>
            </a:r>
            <a:r>
              <a:rPr lang="sk-SK" b="1" dirty="0" smtClean="0"/>
              <a:t> aktivity MKB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Širšie chápanie </a:t>
            </a:r>
            <a:r>
              <a:rPr lang="sk-SK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komunitných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aktivít: verejná knižnica poskytuje knižnično-informačné služby pre určitú </a:t>
            </a:r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spoločnú komunitu (obec, mesto). </a:t>
            </a:r>
            <a:endParaRPr lang="sk-SK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Všetky podujatia a aktivity pre čitateľov, ale aj návštevníkov knižnice, sú </a:t>
            </a:r>
            <a:r>
              <a:rPr lang="sk-SK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komunitnými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aktivitami. </a:t>
            </a: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Určené pre rozličné kategórie používateľov, mnohé i pre širokú bratislavskú verejnosť bez ohľadu na vek, pohlavie, profesiu, sociálne postavenie. </a:t>
            </a: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Aktivity knižnice prispievajú k rozvoju čítania, prehlbovaniu vzdelávania, upevňovaniu kultúrneho         a všeobecného rozhľadu používateľov a návštevníkov. </a:t>
            </a: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Spolupracujeme so spolkami, klubmi, kultúrnymi centrami, nadáciami i školami, pôsobiacimi v rámci Bratislavy. </a:t>
            </a:r>
          </a:p>
          <a:p>
            <a:endParaRPr lang="sk-SK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k-SK" b="1" dirty="0" smtClean="0"/>
              <a:t>LETNÁ ČITÁREŇ U ČERVENÉHO RAKA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Otvorenie sezóny</a:t>
            </a:r>
            <a:r>
              <a:rPr lang="sk-SK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 15.5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 2017 (počas celého dňa)</a:t>
            </a: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Otvorené v mesiacoch: máj - august</a:t>
            </a: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Časopisy, denná tlač, </a:t>
            </a:r>
            <a:r>
              <a:rPr lang="sk-SK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wifi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Široké spektrum kultúrnych i spoločenských podujatí</a:t>
            </a:r>
          </a:p>
          <a:p>
            <a:pPr>
              <a:buNone/>
            </a:pP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	</a:t>
            </a:r>
            <a:r>
              <a:rPr lang="sk-SK" sz="17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- Literárne besedy, divadielka, koncerty, vernisáže, recitály, </a:t>
            </a:r>
            <a:r>
              <a:rPr lang="sk-SK" sz="17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stand-up</a:t>
            </a:r>
            <a:r>
              <a:rPr lang="sk-SK" sz="17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</a:t>
            </a:r>
          </a:p>
          <a:p>
            <a:pPr>
              <a:buNone/>
            </a:pPr>
            <a:r>
              <a:rPr lang="sk-SK" sz="17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</a:t>
            </a:r>
            <a:r>
              <a:rPr lang="sk-SK" sz="17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comedy</a:t>
            </a:r>
            <a:r>
              <a:rPr lang="sk-SK" sz="17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show,...</a:t>
            </a: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Grantové podujatia s finančnou podporou MK SR</a:t>
            </a:r>
          </a:p>
          <a:p>
            <a:pPr>
              <a:buNone/>
            </a:pPr>
            <a:r>
              <a:rPr lang="sk-SK" sz="17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	- Čítajme slovenskú literatúru</a:t>
            </a: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Ponuka pre iné inštitúcie, ktoré sa môžu prezentovať</a:t>
            </a:r>
          </a:p>
          <a:p>
            <a:pPr>
              <a:buNone/>
            </a:pPr>
            <a:r>
              <a:rPr lang="sk-SK" sz="1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	- napr. Filmové večery U červeného raka - spoluorganizuje OZ </a:t>
            </a:r>
            <a:r>
              <a:rPr lang="sk-SK" sz="19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Living</a:t>
            </a:r>
            <a:endParaRPr lang="sk-SK" sz="19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sk-SK" sz="1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	  </a:t>
            </a:r>
            <a:r>
              <a:rPr lang="sk-SK" sz="19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Documentary</a:t>
            </a:r>
            <a:endParaRPr lang="sk-SK" sz="19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endParaRPr lang="sk-SK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sk-SK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				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k-SK" b="1" dirty="0" smtClean="0"/>
              <a:t>KOMUNITNÉ AKTIVITY MKB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endParaRPr lang="sk-SK" b="1" i="1" dirty="0" smtClean="0"/>
          </a:p>
          <a:p>
            <a:r>
              <a:rPr lang="sk-SK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 užšom slova zmysle </a:t>
            </a:r>
            <a:r>
              <a:rPr lang="sk-SK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sú </a:t>
            </a:r>
            <a:r>
              <a:rPr lang="sk-SK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komunitné</a:t>
            </a:r>
            <a:r>
              <a:rPr lang="sk-SK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aktivity chápané iba pre určité skupiny ľudí, ktorých niečo spája, majú spoločné záujmy, ciele, zdravotné postihnutie (napr. nezamestnaní, seniori, deti, mládež, zrakovo a inak zdravotne postihnutí ľudia atď.).</a:t>
            </a:r>
          </a:p>
          <a:p>
            <a:pPr>
              <a:buNone/>
            </a:pPr>
            <a:endParaRPr lang="sk-SK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  <a:ea typeface="Times New Roman"/>
                <a:cs typeface="Times New Roman"/>
              </a:rPr>
              <a:t>Podobný používateľský profil 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  <a:ea typeface="Times New Roman"/>
                <a:cs typeface="Times New Roman"/>
              </a:rPr>
              <a:t>teda podobné knižnično-informačné záujmy, požiadavky a potreby, na ktoré môžeme adresnejšie reflektovať.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k-SK" b="1" dirty="0" smtClean="0"/>
              <a:t>KOMUNITNÉ AKTIVITY MKB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Knižnično-informačnú prácu s vybranými komunitami vnímame ako </a:t>
            </a:r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cieľavedomú, pravidelnú, programovú a v časovom horizonte dlhodobú prácu.</a:t>
            </a:r>
          </a:p>
          <a:p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Záujem „zdola“ 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teda priamo od danej komunity alebo </a:t>
            </a:r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 iniciatívy knižnice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ktorá osloví priamo komunitu s možnosťou poskytnúť jej relevantné informačné zdroje a špecifické knižnično-informačné služby podľa jej informačných potrieb   a požiadaviek.</a:t>
            </a:r>
          </a:p>
          <a:p>
            <a:endParaRPr lang="sk-SK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/>
              <a:t>Verejná knižnica spĺňa v komunite: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sk-SK" b="1" dirty="0" smtClean="0"/>
              <a:t> </a:t>
            </a:r>
            <a:endParaRPr lang="sk-SK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informačnú, </a:t>
            </a:r>
          </a:p>
          <a:p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vzdelávaciu, </a:t>
            </a:r>
          </a:p>
          <a:p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kultúrnu, </a:t>
            </a:r>
          </a:p>
          <a:p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sociálnu funkciu. </a:t>
            </a:r>
            <a:endParaRPr lang="sk-SK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k-SK" b="1" dirty="0" smtClean="0"/>
              <a:t>KOMUNITNÉ AKTIVITY MKB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sk-SK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Mgr. Veronika </a:t>
            </a:r>
            <a:r>
              <a:rPr lang="sk-SK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Farbová</a:t>
            </a:r>
            <a:r>
              <a:rPr lang="sk-SK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: cyklus  „Svet pána </a:t>
            </a:r>
            <a:r>
              <a:rPr lang="sk-SK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Brailla</a:t>
            </a:r>
            <a:r>
              <a:rPr lang="sk-SK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“</a:t>
            </a:r>
            <a:r>
              <a:rPr lang="sk-SK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sk-SK" dirty="0" smtClean="0"/>
              <a:t>(Prehľad </a:t>
            </a:r>
            <a:r>
              <a:rPr lang="sk-SK" dirty="0" err="1" smtClean="0"/>
              <a:t>komunitných</a:t>
            </a:r>
            <a:r>
              <a:rPr lang="sk-SK" dirty="0" smtClean="0"/>
              <a:t> aktivít pre zrakovo znevýhodnených používateľov v Oddelení pre nevidiacich a slabozrakých MKB, s dôrazom na projekt Kino pre nevidiacich) –</a:t>
            </a:r>
            <a:r>
              <a:rPr lang="sk-SK" dirty="0" smtClean="0">
                <a:solidFill>
                  <a:srgbClr val="FF0000"/>
                </a:solidFill>
              </a:rPr>
              <a:t> </a:t>
            </a:r>
            <a:r>
              <a:rPr lang="sk-SK" b="1" dirty="0" smtClean="0"/>
              <a:t>kultúrna a sociálna funkcia</a:t>
            </a:r>
            <a:r>
              <a:rPr lang="sk-SK" dirty="0" smtClean="0"/>
              <a:t> </a:t>
            </a:r>
            <a:r>
              <a:rPr lang="sk-SK" b="1" dirty="0" smtClean="0"/>
              <a:t>knižnice</a:t>
            </a:r>
            <a:endParaRPr lang="sk-SK" dirty="0" smtClean="0"/>
          </a:p>
          <a:p>
            <a:r>
              <a:rPr lang="sk-SK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Mgr. Dušan Valent: " Svety ukryté v knihách ”</a:t>
            </a:r>
            <a:r>
              <a:rPr lang="sk-SK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sk-SK" dirty="0" smtClean="0"/>
              <a:t>(Náučné prednášky pre deti, paleontológ a publicista Dušan Valent predstavuje zaujímavé prírodovedné témy </a:t>
            </a:r>
            <a:r>
              <a:rPr lang="pl-PL" dirty="0" smtClean="0"/>
              <a:t>ktorých úlohou je podnietiť záujem o prírodu, </a:t>
            </a:r>
            <a:r>
              <a:rPr lang="sk-SK" dirty="0" smtClean="0"/>
              <a:t>kritické myslenie a literatúru) – </a:t>
            </a:r>
            <a:r>
              <a:rPr lang="sk-SK" b="1" dirty="0" smtClean="0"/>
              <a:t>informačná a vzdelávacia funkcia knižnice</a:t>
            </a:r>
            <a:endParaRPr lang="sk-SK" b="1" i="1" dirty="0" smtClean="0"/>
          </a:p>
          <a:p>
            <a:r>
              <a:rPr lang="sk-SK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Ing. Michal Beňo: “Počítačový kurz pre seniorov”</a:t>
            </a:r>
            <a:r>
              <a:rPr lang="sk-SK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sk-SK" dirty="0" smtClean="0"/>
              <a:t>(Mladým knihovníkom Mestskej knižnice v Bratislave nie je ľahostajná počítačová gramotnosť staršej generácie – projekt individuálnych konzultácií práce s počítačom a internetom) –</a:t>
            </a:r>
            <a:r>
              <a:rPr lang="sk-SK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sk-SK" b="1" dirty="0" smtClean="0"/>
              <a:t>informačná, vzdelávacia a sociálna funkcia knižnice</a:t>
            </a:r>
          </a:p>
          <a:p>
            <a:r>
              <a:rPr lang="sk-SK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Mgr. Juraj Čačaný, Mgr. Lucia </a:t>
            </a:r>
            <a:r>
              <a:rPr lang="sk-SK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Gucmanová</a:t>
            </a:r>
            <a:r>
              <a:rPr lang="sk-SK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v spolupráci s Prírodovedným múzeom: „Vĺčatá“ </a:t>
            </a:r>
            <a:r>
              <a:rPr lang="sk-SK" dirty="0" smtClean="0"/>
              <a:t>(Cieľom projektu je naučiť deti čo najviac o prírode, ako ju ochraňovať, osvojiť si základy ekologického zmýšľania tak, aby sa stalo prirodzenou súčasťou ich správania)</a:t>
            </a:r>
            <a:r>
              <a:rPr lang="sk-SK" b="1" dirty="0" smtClean="0"/>
              <a:t> – informačná a vzdelávacia a kultúrna funkcia knižnice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dirty="0" smtClean="0"/>
              <a:t>Komunita zrakovo postihnutých </a:t>
            </a:r>
            <a:r>
              <a:rPr lang="sk-SK" dirty="0" smtClean="0"/>
              <a:t>čitateľov</a:t>
            </a:r>
            <a:r>
              <a:rPr lang="pt-BR" dirty="0" smtClean="0"/>
              <a:t> ONS MKB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sk-SK" sz="51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26 ročná tradícia (od založenia ONS </a:t>
            </a:r>
            <a:r>
              <a:rPr lang="sk-SK" sz="51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 1991</a:t>
            </a:r>
            <a:r>
              <a:rPr lang="sk-SK" sz="51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).</a:t>
            </a:r>
          </a:p>
          <a:p>
            <a:r>
              <a:rPr lang="sk-SK" sz="51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Knižnično-informačná práca je vnímaná ako </a:t>
            </a:r>
            <a:r>
              <a:rPr lang="sk-SK" sz="51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dialóg medzi čitateľom a knižnicou</a:t>
            </a:r>
            <a:r>
              <a:rPr lang="sk-SK" sz="51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  <a:p>
            <a:r>
              <a:rPr lang="sk-SK" sz="51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 súčasnosti záujem čitateľov o služby knižníc klesá (celosvetový trend aj v oblasti knižničných služieb pre nevidiacich a slabozrakých), počítačovo zdatní čitatelia využívajú služby najmä digitálnych knižníc. Do knižnice prichádzajú ľudia, ktorí:</a:t>
            </a:r>
          </a:p>
          <a:p>
            <a:pPr>
              <a:buNone/>
            </a:pPr>
            <a:r>
              <a:rPr lang="sk-SK" sz="51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-	nevedia využívať počítač a internet</a:t>
            </a:r>
          </a:p>
          <a:p>
            <a:pPr>
              <a:buNone/>
            </a:pPr>
            <a:r>
              <a:rPr lang="sk-SK" sz="51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-	potrebujú vysvetlenie a asistenciu pri používaní CD/MP3 prehrávačov</a:t>
            </a:r>
          </a:p>
          <a:p>
            <a:pPr>
              <a:buNone/>
            </a:pPr>
            <a:r>
              <a:rPr lang="sk-SK" sz="51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-	vyhľadávajú sociálny kontakt a individuálny prístup (starší, osamelí ľudia a pod.)</a:t>
            </a:r>
          </a:p>
          <a:p>
            <a:pPr>
              <a:buNone/>
            </a:pPr>
            <a:r>
              <a:rPr lang="sk-SK" sz="51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</a:p>
          <a:p>
            <a:pPr>
              <a:buNone/>
            </a:pPr>
            <a:endParaRPr lang="sk-SK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/>
              <a:t>Komunit</a:t>
            </a:r>
            <a:r>
              <a:rPr lang="sk-SK" b="1" dirty="0" err="1" smtClean="0"/>
              <a:t>ná</a:t>
            </a:r>
            <a:r>
              <a:rPr lang="sk-SK" b="1" dirty="0" smtClean="0"/>
              <a:t> práca so</a:t>
            </a:r>
            <a:r>
              <a:rPr lang="pt-BR" b="1" dirty="0" smtClean="0"/>
              <a:t> zrakovo postihnutý</a:t>
            </a:r>
            <a:r>
              <a:rPr lang="sk-SK" b="1" dirty="0" smtClean="0"/>
              <a:t>mi</a:t>
            </a:r>
            <a:r>
              <a:rPr lang="pt-BR" b="1" dirty="0" smtClean="0"/>
              <a:t> </a:t>
            </a:r>
            <a:r>
              <a:rPr lang="sk-SK" b="1" dirty="0" smtClean="0"/>
              <a:t>čitateľmi</a:t>
            </a:r>
            <a:r>
              <a:rPr lang="pt-BR" b="1" dirty="0" smtClean="0"/>
              <a:t> ONS MKB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Základ úspešnej knižnično-informačnej práce - </a:t>
            </a:r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spolupráca a komunikácia 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 podobne zameranými inštitúciami  (</a:t>
            </a:r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SNK v Levoči, KTN Praha, ÚNSS, CEZAP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). </a:t>
            </a:r>
          </a:p>
          <a:p>
            <a:pPr>
              <a:buNone/>
            </a:pPr>
            <a:endParaRPr lang="sk-SK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Školy:</a:t>
            </a:r>
            <a:endParaRPr lang="sk-SK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Katedra špeciálnej pedagogiky PDF UK</a:t>
            </a:r>
          </a:p>
          <a:p>
            <a:pPr>
              <a:buNone/>
            </a:pP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ZŠI pre slabozrakých a nevidiacich v Bratislave</a:t>
            </a:r>
          </a:p>
          <a:p>
            <a:pPr>
              <a:buNone/>
            </a:pP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Školy – špeciálne, štátne, súkromné podporujúce</a:t>
            </a:r>
          </a:p>
          <a:p>
            <a:pPr>
              <a:buNone/>
            </a:pP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integráciu/inklúziu</a:t>
            </a:r>
          </a:p>
          <a:p>
            <a:pPr>
              <a:buNone/>
            </a:pPr>
            <a:endParaRPr lang="sk-SK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Záujmové združenia:</a:t>
            </a:r>
            <a:endParaRPr lang="sk-SK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N.O. Trnka – Mgr. </a:t>
            </a:r>
            <a:r>
              <a:rPr lang="sk-SK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Art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Karol Trnka, producent </a:t>
            </a:r>
            <a:r>
              <a:rPr lang="sk-SK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audiokomentárov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pre nevidiacich a slabozrakých ľudí</a:t>
            </a:r>
          </a:p>
          <a:p>
            <a:pPr>
              <a:buNone/>
            </a:pP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OZ </a:t>
            </a:r>
            <a:r>
              <a:rPr lang="sk-SK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Zrakáč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– divadlo nevidiacich a slabozrakých hercov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k-SK" b="1" dirty="0" smtClean="0"/>
              <a:t>Okruh podujatí v ONS pre: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/>
            <a:endParaRPr lang="sk-SK" dirty="0" smtClean="0"/>
          </a:p>
          <a:p>
            <a:pPr lvl="0"/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Zrakovo postihnuté deti a mládež                </a:t>
            </a:r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(„Čítajme spolu“, 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prednášky a besedy</a:t>
            </a:r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</a:t>
            </a:r>
          </a:p>
          <a:p>
            <a:pPr lvl="0">
              <a:buNone/>
            </a:pPr>
            <a:endParaRPr lang="sk-SK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Zrakovo postihnutých dospelých                         (besedy so spisovateľmi, literárny klub, výstavy, </a:t>
            </a:r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Kino pre nevidiacich a slabozrakých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</a:t>
            </a:r>
          </a:p>
          <a:p>
            <a:pPr lvl="0">
              <a:buNone/>
            </a:pPr>
            <a:endParaRPr lang="sk-SK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lvl="0"/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Širokú verejnosť </a:t>
            </a:r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(informačné prednášky               a exkurzie – Svet pána </a:t>
            </a:r>
            <a:r>
              <a:rPr lang="sk-SK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brailla</a:t>
            </a:r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</a:t>
            </a:r>
          </a:p>
          <a:p>
            <a:pPr>
              <a:buNone/>
            </a:pPr>
            <a:endParaRPr lang="sk-SK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Projekt „Čítajme spolu“</a:t>
            </a:r>
            <a:endParaRPr lang="sk-SK" dirty="0"/>
          </a:p>
        </p:txBody>
      </p:sp>
      <p:sp>
        <p:nvSpPr>
          <p:cNvPr id="5" name="Nadpis 1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2500" lnSpcReduction="20000"/>
          </a:bodyPr>
          <a:lstStyle/>
          <a:p>
            <a:endParaRPr lang="sk-SK" dirty="0" smtClean="0"/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Obojstranná integrácia -  výhody pre obe strany</a:t>
            </a:r>
          </a:p>
          <a:p>
            <a:pPr>
              <a:buNone/>
            </a:pPr>
            <a:endParaRPr lang="sk-SK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Od roku 2013 pripravujeme podujatia v rámci projektu </a:t>
            </a:r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„Čítajme spolu“ 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nielen pre zrakovo postihnuté deti, ale aj pre iné kategórie </a:t>
            </a:r>
            <a:r>
              <a:rPr lang="sk-SK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„znevýhodnených používateľov v rozsahu odôvodnenom ich zdravotným postihnutím“ (Zriaďovacia listina SNK v Levoči).</a:t>
            </a:r>
          </a:p>
          <a:p>
            <a:pPr>
              <a:buNone/>
            </a:pPr>
            <a:endParaRPr lang="sk-SK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Cieľová skupina podujatí sa rozšírila o deti a mládež                s poruchami reči a </a:t>
            </a:r>
            <a:r>
              <a:rPr lang="sk-SK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dyslexiou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sk-SK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mentálne či telesne postihnuté, ktoré nemôžu využívať "klasické" publikácie z rôznych dôvodov a to hlavne z hľadiska plnohodnotného vnímania textu.</a:t>
            </a:r>
          </a:p>
          <a:p>
            <a:pPr>
              <a:buNone/>
            </a:pP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„ČÍTAJME SPOLU”</a:t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sk-SK" sz="2200" dirty="0" smtClean="0"/>
              <a:t>MIMI A LÍZA, 2.3.2016</a:t>
            </a:r>
            <a:endParaRPr lang="sk-SK" dirty="0"/>
          </a:p>
        </p:txBody>
      </p:sp>
      <p:sp>
        <p:nvSpPr>
          <p:cNvPr id="6" name="Zástupný symbol textu 5"/>
          <p:cNvSpPr>
            <a:spLocks noGrp="1"/>
          </p:cNvSpPr>
          <p:nvPr>
            <p:ph type="body" sz="quarter" idx="4294967295"/>
          </p:nvPr>
        </p:nvSpPr>
        <p:spPr>
          <a:xfrm>
            <a:off x="0" y="1916832"/>
            <a:ext cx="4040188" cy="712068"/>
          </a:xfrm>
        </p:spPr>
        <p:txBody>
          <a:bodyPr>
            <a:noAutofit/>
          </a:bodyPr>
          <a:lstStyle/>
          <a:p>
            <a:pPr algn="just"/>
            <a:r>
              <a:rPr lang="sk-SK" sz="1600" dirty="0" smtClean="0"/>
              <a:t>Pravidelné literárne a divadelné podujatia kombinované s interaktívnymi </a:t>
            </a:r>
            <a:r>
              <a:rPr lang="sk-SK" sz="1600" dirty="0" err="1" smtClean="0"/>
              <a:t>workshopmi</a:t>
            </a:r>
            <a:r>
              <a:rPr lang="sk-SK" sz="1600" dirty="0" smtClean="0"/>
              <a:t>, ktorých sa zúčastňujú deti zdravé, nevidiace i inak postihnuté. Podujatia plnia kultúrnu, </a:t>
            </a:r>
            <a:r>
              <a:rPr lang="sk-SK" sz="1600" dirty="0" err="1" smtClean="0"/>
              <a:t>edukatívnu</a:t>
            </a:r>
            <a:r>
              <a:rPr lang="sk-SK" sz="1600" dirty="0" smtClean="0"/>
              <a:t>, osvetovú i integračnú funkciu.</a:t>
            </a:r>
            <a:endParaRPr lang="sk-SK" sz="1600" b="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" name="Zástupný symbol obsahu 9" descr="DSCN223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4077072"/>
            <a:ext cx="3657600" cy="2057400"/>
          </a:xfrm>
        </p:spPr>
      </p:pic>
      <p:sp>
        <p:nvSpPr>
          <p:cNvPr id="13" name="BlokTextu 12"/>
          <p:cNvSpPr txBox="1"/>
          <p:nvPr/>
        </p:nvSpPr>
        <p:spPr>
          <a:xfrm>
            <a:off x="4355976" y="4293096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sk-SK" dirty="0"/>
          </a:p>
        </p:txBody>
      </p:sp>
      <p:pic>
        <p:nvPicPr>
          <p:cNvPr id="11" name="Zástupný symbol obsahu 10" descr="DSCN2214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270375" y="2857500"/>
            <a:ext cx="3657600" cy="2057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sk-SK" sz="3100" b="1" dirty="0" smtClean="0"/>
              <a:t>Projekt ČÍTAJME SPOLU ocenení v súťaži Samospráva a Slovensko bez bariér 2014-2015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pic>
        <p:nvPicPr>
          <p:cNvPr id="8" name="Zástupný symbol obsahu 7" descr="SSBB0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4077072"/>
            <a:ext cx="3657600" cy="2438400"/>
          </a:xfrm>
        </p:spPr>
      </p:pic>
      <p:pic>
        <p:nvPicPr>
          <p:cNvPr id="7" name="Zástupný symbol obsahu 6" descr="DSCN2032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860032" y="1628800"/>
            <a:ext cx="3657600" cy="2304256"/>
          </a:xfrm>
        </p:spPr>
      </p:pic>
      <p:sp>
        <p:nvSpPr>
          <p:cNvPr id="9" name="Obdĺžnik 8"/>
          <p:cNvSpPr/>
          <p:nvPr/>
        </p:nvSpPr>
        <p:spPr>
          <a:xfrm>
            <a:off x="323528" y="1556792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k-SK" sz="1600" dirty="0" smtClean="0"/>
              <a:t>Oddelenie pre nevidiacich a slabozrakých Mestskej knižnice v Bratislave sa zapojilo do VIII. etapy súťaže s názvom </a:t>
            </a:r>
            <a:r>
              <a:rPr lang="sk-SK" sz="1600" b="1" dirty="0" smtClean="0"/>
              <a:t>Samospráva a Slovensko bez bariér, </a:t>
            </a:r>
            <a:r>
              <a:rPr lang="sk-SK" sz="1600" dirty="0" smtClean="0"/>
              <a:t>v rámci ktorej získalo cenu za projekt </a:t>
            </a:r>
            <a:r>
              <a:rPr lang="sk-SK" sz="1600" b="1" dirty="0" smtClean="0"/>
              <a:t>Čítajme spolu 2014-2015 </a:t>
            </a:r>
            <a:r>
              <a:rPr lang="sk-SK" sz="1600" dirty="0" smtClean="0"/>
              <a:t>v kategórii</a:t>
            </a:r>
            <a:r>
              <a:rPr lang="sk-SK" sz="1600" b="1" dirty="0" smtClean="0"/>
              <a:t> "Umelecké projekty, prezentácia kultúrneho dedičstva, kultúrne inštitúcie a vzdelávacie aktivity". </a:t>
            </a:r>
            <a:endParaRPr lang="sk-SK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dirty="0" smtClean="0"/>
              <a:t>„SVET PÁNA BRAILLA”</a:t>
            </a:r>
            <a:br>
              <a:rPr lang="pl-PL" dirty="0" smtClean="0"/>
            </a:br>
            <a:endParaRPr lang="sk-SK" sz="1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3" name="Zástupný symbol obsahu 12" descr="DSCN3739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427984" y="1556792"/>
            <a:ext cx="3657600" cy="2743200"/>
          </a:xfrm>
        </p:spPr>
      </p:pic>
      <p:pic>
        <p:nvPicPr>
          <p:cNvPr id="15" name="Zástupný symbol obsahu 14" descr="DSCN3743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611560" y="1556792"/>
            <a:ext cx="3429000" cy="4572000"/>
          </a:xfrm>
        </p:spPr>
      </p:pic>
      <p:sp>
        <p:nvSpPr>
          <p:cNvPr id="16" name="BlokTextu 15"/>
          <p:cNvSpPr txBox="1"/>
          <p:nvPr/>
        </p:nvSpPr>
        <p:spPr>
          <a:xfrm>
            <a:off x="4139952" y="4293096"/>
            <a:ext cx="39604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k-SK" sz="1600" dirty="0" smtClean="0"/>
              <a:t>Formou exkurzie a interaktívnych hier a súťaží priblížime život zrakovo postihnutých ľudí, počas ktorých sa deti a mládež dozvedia viac o kompenzačných pomôckach pre zrakovo postihnutých ľuďoch, spoznajú bližšie ich svet a spôsoby ako im pomôcť. </a:t>
            </a:r>
            <a:endParaRPr lang="sk-SK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/>
              <a:t>Kino pre nevidiacich a slabozrakých</a:t>
            </a:r>
            <a:endParaRPr lang="sk-SK" dirty="0"/>
          </a:p>
        </p:txBody>
      </p:sp>
      <p:sp>
        <p:nvSpPr>
          <p:cNvPr id="7" name="Zástupný symbol obsahu 6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Hlasový komentár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plnohodnotne dokresľuje scény, odevy, predmety a ďalšie vizuálne prvky filmu. Dopĺňa to, čo nevidiaci a slabozrakí nemajú možnosť z bežných dialógov vo filme rozpoznať.</a:t>
            </a: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2"/>
              </a:rPr>
              <a:t>http://trnka.biz/osetrene_filmy/postav-dom/</a:t>
            </a:r>
            <a:endParaRPr lang="sk-SK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premietanie filmov </a:t>
            </a:r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 hlasovým komentárom </a:t>
            </a:r>
          </a:p>
          <a:p>
            <a:pPr>
              <a:buNone/>
            </a:pP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v ONS od roku 2011.</a:t>
            </a: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Realizované v spolupráci s </a:t>
            </a:r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N.O. Trnka a SFÚ.</a:t>
            </a: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Vždy posledný pondelok v mesiaci, vstupné sa neplatí.</a:t>
            </a: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Premietanie je určené nielen pre našich nevidiacich       a slabozrakých čitateľov, ale aj pre rovnako zrakovo znevýhodnených občanov Bratislavy, ktorí nie sú registrovanými čitateľmi.</a:t>
            </a: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Nepravidelnou akciou býva beseda po kine s hercami, režisérmi, producentmi, ktorí účinkujú vo filme, alebo sa na jeho tvorbe spolupodieľali – vstup na besedu aj pre širokú verejnosť</a:t>
            </a:r>
          </a:p>
          <a:p>
            <a:endParaRPr lang="sk-SK" dirty="0" smtClean="0"/>
          </a:p>
          <a:p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/>
            </a:r>
            <a:br>
              <a:rPr lang="sk-SK" dirty="0" smtClean="0"/>
            </a:br>
            <a:r>
              <a:rPr lang="sk-SK" dirty="0" smtClean="0"/>
              <a:t>Ciele projektu</a:t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odbúravanie bariér v dostupnosti kultúry znevýhodnených skupín obyvateľstva</a:t>
            </a: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rozvoj a rozšírenie možností kultúrnych aktivít znevýhodnených skupín obyvateľstva</a:t>
            </a:r>
          </a:p>
          <a:p>
            <a:pPr>
              <a:buNone/>
            </a:pPr>
            <a:endParaRPr lang="sk-SK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Doteraz sme prezentovali v rámci kina: </a:t>
            </a:r>
          </a:p>
          <a:p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2011 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– </a:t>
            </a:r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12 premietaní / 100 návštevníkov</a:t>
            </a:r>
            <a:endParaRPr lang="sk-SK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2012 – 15 premietaní / 107 návštevníkov</a:t>
            </a:r>
            <a:endParaRPr lang="sk-SK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2013 –  9 premietaní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/ </a:t>
            </a:r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95 návštevníkov</a:t>
            </a:r>
          </a:p>
          <a:p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2014 – 14 premietaní / 235 návštevníkov</a:t>
            </a:r>
          </a:p>
          <a:p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2015 – 14 premietaní / 309 návštevníkov</a:t>
            </a:r>
          </a:p>
          <a:p>
            <a:r>
              <a:rPr lang="sk-SK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2016 – 12 premietaní / 395 návštevníkov</a:t>
            </a:r>
            <a:endParaRPr lang="sk-SK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sk-SK" dirty="0" smtClean="0"/>
          </a:p>
          <a:p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/>
            </a:r>
            <a:br>
              <a:rPr lang="sk-SK" b="1" dirty="0" smtClean="0"/>
            </a:br>
            <a:r>
              <a:rPr lang="sk-SK" b="1" dirty="0" smtClean="0"/>
              <a:t>Kino pre nevidiacich a slabozrakých 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8" name="Zástupný symbol textu 7"/>
          <p:cNvSpPr>
            <a:spLocks noGrp="1"/>
          </p:cNvSpPr>
          <p:nvPr>
            <p:ph type="body" sz="quarter" idx="4294967295"/>
          </p:nvPr>
        </p:nvSpPr>
        <p:spPr>
          <a:xfrm>
            <a:off x="467544" y="1412776"/>
            <a:ext cx="5112568" cy="720080"/>
          </a:xfrm>
        </p:spPr>
        <p:txBody>
          <a:bodyPr>
            <a:normAutofit fontScale="32500" lnSpcReduction="20000"/>
          </a:bodyPr>
          <a:lstStyle/>
          <a:p>
            <a:pPr algn="just">
              <a:buNone/>
            </a:pPr>
            <a:r>
              <a:rPr lang="sk-SK" sz="6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Besedy s tvorcami a predstaviteľmi</a:t>
            </a:r>
          </a:p>
          <a:p>
            <a:pPr algn="just">
              <a:buNone/>
            </a:pPr>
            <a:r>
              <a:rPr lang="sk-SK" sz="6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premietaných filmov v roku 2016</a:t>
            </a:r>
            <a:endParaRPr lang="sk-SK" dirty="0"/>
          </a:p>
        </p:txBody>
      </p:sp>
      <p:pic>
        <p:nvPicPr>
          <p:cNvPr id="12" name="Zástupný symbol obsahu 11" descr="DSCN3625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427984" y="3429000"/>
            <a:ext cx="3657600" cy="2782044"/>
          </a:xfrm>
        </p:spPr>
      </p:pic>
      <p:pic>
        <p:nvPicPr>
          <p:cNvPr id="11" name="Zástupný symbol obsahu 10" descr="DSCN4297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539552" y="2132856"/>
            <a:ext cx="3657600" cy="256145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k-SK" b="1" dirty="0" smtClean="0"/>
              <a:t>Kino pre nevidiacich a slabozrakých </a:t>
            </a:r>
            <a:endParaRPr lang="sk-SK" dirty="0"/>
          </a:p>
        </p:txBody>
      </p:sp>
      <p:sp>
        <p:nvSpPr>
          <p:cNvPr id="6" name="Zástupný symbol textu 5"/>
          <p:cNvSpPr>
            <a:spLocks noGrp="1"/>
          </p:cNvSpPr>
          <p:nvPr>
            <p:ph type="body" sz="quarter" idx="4294967295"/>
          </p:nvPr>
        </p:nvSpPr>
        <p:spPr>
          <a:xfrm>
            <a:off x="0" y="1535113"/>
            <a:ext cx="4932040" cy="1533525"/>
          </a:xfrm>
        </p:spPr>
        <p:txBody>
          <a:bodyPr>
            <a:normAutofit fontScale="85000" lnSpcReduction="20000"/>
          </a:bodyPr>
          <a:lstStyle/>
          <a:p>
            <a:endParaRPr lang="sk-SK" b="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	Beseda s </a:t>
            </a:r>
            <a:r>
              <a:rPr lang="sk-SK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Judit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sk-SK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Bárdos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sk-SK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 rámci 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</a:t>
            </a:r>
            <a:r>
              <a:rPr lang="sk-SK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remietania filmu </a:t>
            </a: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„Dom“ </a:t>
            </a:r>
            <a:r>
              <a:rPr lang="sk-SK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 </a:t>
            </a:r>
            <a:r>
              <a:rPr lang="sk-SK" b="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audiokomentárom</a:t>
            </a:r>
            <a:r>
              <a:rPr lang="sk-SK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</a:p>
          <a:p>
            <a:pPr algn="just">
              <a:buNone/>
            </a:pP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	21</a:t>
            </a:r>
            <a:r>
              <a:rPr lang="sk-SK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 január 2016</a:t>
            </a:r>
          </a:p>
          <a:p>
            <a:endParaRPr lang="sk-SK" dirty="0"/>
          </a:p>
        </p:txBody>
      </p:sp>
      <p:pic>
        <p:nvPicPr>
          <p:cNvPr id="11" name="Zástupný symbol obsahu 10" descr="DSCN207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4221088"/>
            <a:ext cx="3657600" cy="2057400"/>
          </a:xfrm>
        </p:spPr>
      </p:pic>
      <p:pic>
        <p:nvPicPr>
          <p:cNvPr id="15" name="Zástupný symbol obsahu 14" descr="DSCN2071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499992" y="1916832"/>
            <a:ext cx="3657600" cy="2743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lokTextu 5"/>
          <p:cNvSpPr txBox="1"/>
          <p:nvPr/>
        </p:nvSpPr>
        <p:spPr>
          <a:xfrm>
            <a:off x="3491880" y="31409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k-SK" dirty="0"/>
          </a:p>
        </p:txBody>
      </p:sp>
      <p:graphicFrame>
        <p:nvGraphicFramePr>
          <p:cNvPr id="4" name="Objekt 3"/>
          <p:cNvGraphicFramePr>
            <a:graphicFrameLocks/>
          </p:cNvGraphicFramePr>
          <p:nvPr/>
        </p:nvGraphicFramePr>
        <p:xfrm>
          <a:off x="1524000" y="1397000"/>
          <a:ext cx="6096000" cy="4064000"/>
        </p:xfrm>
        <a:graphic>
          <a:graphicData uri="http://schemas.openxmlformats.org/presentationml/2006/ole">
            <p:oleObj spid="_x0000_s1027" name="Acrobat Document" r:id="rId3" imgW="0" imgH="0" progId="AcroExch.Document.DC">
              <p:embed/>
            </p:oleObj>
          </a:graphicData>
        </a:graphic>
      </p:graphicFrame>
      <p:pic>
        <p:nvPicPr>
          <p:cNvPr id="7" name="Obrázok 6" descr="4Pozv+ínkaApr+şlKrajinka-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51720" y="260648"/>
            <a:ext cx="4849565" cy="64533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k-SK" b="1" dirty="0" smtClean="0"/>
              <a:t/>
            </a:r>
            <a:br>
              <a:rPr lang="sk-SK" b="1" dirty="0" smtClean="0"/>
            </a:br>
            <a:r>
              <a:rPr lang="sk-SK" b="1" dirty="0" smtClean="0"/>
              <a:t>Cyklus „Žijú medzi nami“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7" name="Zástupný symbol obsahu 6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Informačná, osvetová a propagačná činnosť          pre verejnosť. </a:t>
            </a: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Deň nevidiacich, Deň bielej palice, Deň vodiacich psov a pod.</a:t>
            </a: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Deň otvorených dverí pre širokú verejnosť -  návštevníci majú možnosť oboznámiť sa                  s prevádzkou ONS, so špeciálnym fondom              a kompenzačnými pomôckami pre zrakovo znevýhodnených ľudí.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k-SK" dirty="0" smtClean="0"/>
              <a:t/>
            </a:r>
            <a:br>
              <a:rPr lang="sk-SK" dirty="0" smtClean="0"/>
            </a:br>
            <a:r>
              <a:rPr lang="sk-SK" dirty="0" smtClean="0"/>
              <a:t/>
            </a:r>
            <a:br>
              <a:rPr lang="sk-SK" dirty="0" smtClean="0"/>
            </a:br>
            <a:r>
              <a:rPr lang="sk-SK" dirty="0" smtClean="0"/>
              <a:t/>
            </a:r>
            <a:br>
              <a:rPr lang="sk-SK" dirty="0" smtClean="0"/>
            </a:br>
            <a:r>
              <a:rPr lang="sk-SK" dirty="0" smtClean="0"/>
              <a:t/>
            </a:r>
            <a:br>
              <a:rPr lang="sk-SK" dirty="0" smtClean="0"/>
            </a:br>
            <a:r>
              <a:rPr lang="sk-SK" dirty="0" smtClean="0"/>
              <a:t/>
            </a:r>
            <a:br>
              <a:rPr lang="sk-SK" dirty="0" smtClean="0"/>
            </a:br>
            <a:r>
              <a:rPr lang="sk-SK" dirty="0" smtClean="0"/>
              <a:t/>
            </a:r>
            <a:br>
              <a:rPr lang="sk-SK" dirty="0" smtClean="0"/>
            </a:br>
            <a:r>
              <a:rPr lang="sk-SK" dirty="0" smtClean="0"/>
              <a:t/>
            </a:r>
            <a:br>
              <a:rPr lang="sk-SK" dirty="0" smtClean="0"/>
            </a:br>
            <a:r>
              <a:rPr lang="sk-SK" dirty="0" smtClean="0"/>
              <a:t/>
            </a:r>
            <a:br>
              <a:rPr lang="sk-SK" dirty="0" smtClean="0"/>
            </a:br>
            <a:r>
              <a:rPr lang="sk-SK" dirty="0" smtClean="0"/>
              <a:t/>
            </a:r>
            <a:br>
              <a:rPr lang="sk-SK" dirty="0" smtClean="0"/>
            </a:br>
            <a:r>
              <a:rPr lang="sk-SK" dirty="0" smtClean="0"/>
              <a:t> </a:t>
            </a:r>
            <a:br>
              <a:rPr lang="sk-SK" dirty="0" smtClean="0"/>
            </a:br>
            <a:r>
              <a:rPr lang="sk-SK" dirty="0" smtClean="0"/>
              <a:t/>
            </a:r>
            <a:br>
              <a:rPr lang="sk-SK" dirty="0" smtClean="0"/>
            </a:br>
            <a:r>
              <a:rPr lang="sk-SK" dirty="0" smtClean="0"/>
              <a:t/>
            </a:r>
            <a:br>
              <a:rPr lang="sk-SK" dirty="0" smtClean="0"/>
            </a:br>
            <a:r>
              <a:rPr lang="sk-SK" dirty="0" smtClean="0"/>
              <a:t>Ukážky výcviku vodiacich psov v rámci podujatia „Bratislava pre všetkých“</a:t>
            </a:r>
            <a:br>
              <a:rPr lang="sk-SK" dirty="0" smtClean="0"/>
            </a:br>
            <a:r>
              <a:rPr lang="sk-SK" sz="1600" dirty="0" smtClean="0"/>
              <a:t>v rámci podujatia </a:t>
            </a:r>
            <a:r>
              <a:rPr lang="sk-SK" sz="1600" dirty="0" err="1" smtClean="0"/>
              <a:t>bratislava</a:t>
            </a:r>
            <a:r>
              <a:rPr lang="sk-SK" sz="1600" dirty="0" smtClean="0"/>
              <a:t> pre všetkých – dni otvorených dverí samosprávy</a:t>
            </a:r>
            <a:endParaRPr lang="sk-SK" dirty="0"/>
          </a:p>
        </p:txBody>
      </p:sp>
      <p:sp>
        <p:nvSpPr>
          <p:cNvPr id="8" name="Zástupný symbol textu 7"/>
          <p:cNvSpPr>
            <a:spLocks noGrp="1"/>
          </p:cNvSpPr>
          <p:nvPr>
            <p:ph type="body" sz="quarter" idx="4294967295"/>
          </p:nvPr>
        </p:nvSpPr>
        <p:spPr>
          <a:xfrm>
            <a:off x="0" y="1628800"/>
            <a:ext cx="4040188" cy="64807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sk-SK" sz="1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	v spolupráci s Výcvikovou školou pre vodiace a asistenčné psy, 22.4.2017, letná čitáreň u Červeného raka</a:t>
            </a:r>
          </a:p>
          <a:p>
            <a:endParaRPr lang="sk-SK" sz="1600" dirty="0"/>
          </a:p>
        </p:txBody>
      </p:sp>
      <p:pic>
        <p:nvPicPr>
          <p:cNvPr id="14" name="Zástupný symbol obsahu 13" descr="DSCN244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857500"/>
            <a:ext cx="3657600" cy="2057400"/>
          </a:xfrm>
        </p:spPr>
      </p:pic>
      <p:pic>
        <p:nvPicPr>
          <p:cNvPr id="22" name="Zástupný symbol obsahu 21" descr="DSCN2426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 rot="16200000">
            <a:off x="4270375" y="2857500"/>
            <a:ext cx="3657600" cy="2057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k-SK" dirty="0" smtClean="0"/>
              <a:t>Závery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Naše skúsenosti naznačujú, že najlepším riešením je čitateľov zapojiť do rozhodovania o smerovaní knižnice a o možnosti výberu. Knižnica je pre čitateľov a oni to tiež tak chápu. </a:t>
            </a: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Flexibilne reagovať na čitateľské podnety</a:t>
            </a:r>
          </a:p>
          <a:p>
            <a:pPr>
              <a:buNone/>
            </a:pPr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a nápady. </a:t>
            </a: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Neustále rozširovať a inovovať podujatia o nové prvky.</a:t>
            </a:r>
          </a:p>
          <a:p>
            <a:r>
              <a:rPr lang="sk-SK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Hľadať nové možnosti spolupráce.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k-SK" dirty="0" smtClean="0"/>
              <a:t>Ďakujem za pozornosť.</a:t>
            </a:r>
            <a:endParaRPr lang="sk-SK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k-SK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nevidiaci@mestskakniznica.sk</a:t>
            </a:r>
            <a:endParaRPr lang="sk-SK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áda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áda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áda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1496</TotalTime>
  <Words>667</Words>
  <Application>Microsoft Office PowerPoint</Application>
  <PresentationFormat>Prezentácia na obrazovke (4:3)</PresentationFormat>
  <Paragraphs>138</Paragraphs>
  <Slides>26</Slides>
  <Notes>0</Notes>
  <HiddenSlides>0</HiddenSlides>
  <MMClips>0</MMClips>
  <ScaleCrop>false</ScaleCrop>
  <HeadingPairs>
    <vt:vector size="6" baseType="variant">
      <vt:variant>
        <vt:lpstr>Motív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snímok</vt:lpstr>
      </vt:variant>
      <vt:variant>
        <vt:i4>26</vt:i4>
      </vt:variant>
    </vt:vector>
  </HeadingPairs>
  <TitlesOfParts>
    <vt:vector size="28" baseType="lpstr">
      <vt:lpstr>Arkáda</vt:lpstr>
      <vt:lpstr>Acrobat Document</vt:lpstr>
      <vt:lpstr>Veronika Farbová  KOMUNITNÉ AKTIVITY MESTSKEJ KNIŽNICE  V BRATISLAVE</vt:lpstr>
      <vt:lpstr>Snímka 2</vt:lpstr>
      <vt:lpstr>oddelenie pre nevidiacich a slabozrakých (ons) https://www.google.cz/maps/@48.1448707,17.105074,3a,75y,206.48h,81.45t/data=!3m7!1e1!3m5!1sWN8B-HQ1ovcAAAQvvmoSxQ!2e0!3e2!7i13312!8i6656 </vt:lpstr>
      <vt:lpstr>Snímka 4</vt:lpstr>
      <vt:lpstr>Komunitné aktivity MKB</vt:lpstr>
      <vt:lpstr>LETNÁ ČITÁREŇ U ČERVENÉHO RAKA</vt:lpstr>
      <vt:lpstr>KOMUNITNÉ AKTIVITY MKB</vt:lpstr>
      <vt:lpstr>KOMUNITNÉ AKTIVITY MKB</vt:lpstr>
      <vt:lpstr>Verejná knižnica spĺňa v komunite:</vt:lpstr>
      <vt:lpstr>KOMUNITNÉ AKTIVITY MKB</vt:lpstr>
      <vt:lpstr>Komunita zrakovo postihnutých čitateľov ONS MKB</vt:lpstr>
      <vt:lpstr>Komunitná práca so zrakovo postihnutými čitateľmi ONS MKB</vt:lpstr>
      <vt:lpstr>Okruh podujatí v ONS pre:</vt:lpstr>
      <vt:lpstr>Projekt „Čítajme spolu“</vt:lpstr>
      <vt:lpstr>          „ČÍTAJME SPOLU”  MIMI A LÍZA, 2.3.2016</vt:lpstr>
      <vt:lpstr>Projekt ČÍTAJME SPOLU ocenení v súťaži Samospráva a Slovensko bez bariér 2014-2015 </vt:lpstr>
      <vt:lpstr>„SVET PÁNA BRAILLA” </vt:lpstr>
      <vt:lpstr>Kino pre nevidiacich a slabozrakých</vt:lpstr>
      <vt:lpstr> Ciele projektu </vt:lpstr>
      <vt:lpstr> Kino pre nevidiacich a slabozrakých  </vt:lpstr>
      <vt:lpstr>Kino pre nevidiacich a slabozrakých </vt:lpstr>
      <vt:lpstr>Snímka 22</vt:lpstr>
      <vt:lpstr> Cyklus „Žijú medzi nami“ </vt:lpstr>
      <vt:lpstr>             Ukážky výcviku vodiacich psov v rámci podujatia „Bratislava pre všetkých“ v rámci podujatia bratislava pre všetkých – dni otvorených dverí samosprávy</vt:lpstr>
      <vt:lpstr>Závery</vt:lpstr>
      <vt:lpstr>Ďakujem za pozornosť.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Snímka 1</dc:title>
  <dc:creator>ONS</dc:creator>
  <cp:lastModifiedBy>ONS</cp:lastModifiedBy>
  <cp:revision>115</cp:revision>
  <dcterms:created xsi:type="dcterms:W3CDTF">2013-09-27T13:04:49Z</dcterms:created>
  <dcterms:modified xsi:type="dcterms:W3CDTF">2017-04-12T12:35:28Z</dcterms:modified>
</cp:coreProperties>
</file>